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ial" charset="1" panose="020B0604020202020204"/>
      <p:regular r:id="rId34"/>
    </p:embeddedFont>
    <p:embeddedFont>
      <p:font typeface="Arial Bold" charset="1" panose="020B0704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s://www.linkedin.com/in/jyothi-yadavalli-202a4a315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2164" y="4310656"/>
            <a:ext cx="13739097" cy="175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1"/>
              </a:lnSpc>
            </a:pPr>
            <a:r>
              <a:rPr lang="en-US" sz="6560" spc="590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EMPLOYEE MANAGEMENT</a:t>
            </a:r>
          </a:p>
          <a:p>
            <a:pPr algn="l">
              <a:lnSpc>
                <a:spcPts val="6691"/>
              </a:lnSpc>
            </a:pPr>
            <a:r>
              <a:rPr lang="en-US" sz="6560" spc="590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           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382000"/>
            <a:ext cx="5836751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1"/>
              </a:lnSpc>
            </a:pPr>
            <a:r>
              <a:rPr lang="en-US" sz="2817" spc="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</a:p>
          <a:p>
            <a:pPr algn="l">
              <a:lnSpc>
                <a:spcPts val="3381"/>
              </a:lnSpc>
            </a:pPr>
            <a:r>
              <a:rPr lang="en-US" sz="2817" spc="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NAME : Y.JYOTHI</a:t>
            </a:r>
          </a:p>
          <a:p>
            <a:pPr algn="l">
              <a:lnSpc>
                <a:spcPts val="3381"/>
              </a:lnSpc>
            </a:pPr>
            <a:r>
              <a:rPr lang="en-US" sz="2817" spc="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BATCH : 456</a:t>
            </a:r>
          </a:p>
          <a:p>
            <a:pPr algn="l">
              <a:lnSpc>
                <a:spcPts val="338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29444" y="3158618"/>
            <a:ext cx="8584415" cy="8100567"/>
          </a:xfrm>
          <a:custGeom>
            <a:avLst/>
            <a:gdLst/>
            <a:ahLst/>
            <a:cxnLst/>
            <a:rect r="r" b="b" t="t" l="l"/>
            <a:pathLst>
              <a:path h="8100567" w="8584415">
                <a:moveTo>
                  <a:pt x="0" y="0"/>
                </a:moveTo>
                <a:lnTo>
                  <a:pt x="8584416" y="0"/>
                </a:lnTo>
                <a:lnTo>
                  <a:pt x="8584416" y="8100567"/>
                </a:lnTo>
                <a:lnTo>
                  <a:pt x="0" y="8100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3784" y="3044318"/>
            <a:ext cx="16741398" cy="84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  <a:spcBef>
                <a:spcPct val="0"/>
              </a:spcBef>
            </a:pPr>
            <a:r>
              <a:rPr lang="en-US" sz="4833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PROJECT 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008965" cy="2753978"/>
          </a:xfrm>
          <a:custGeom>
            <a:avLst/>
            <a:gdLst/>
            <a:ahLst/>
            <a:cxnLst/>
            <a:rect r="r" b="b" t="t" l="l"/>
            <a:pathLst>
              <a:path h="2753978" w="18008965">
                <a:moveTo>
                  <a:pt x="0" y="0"/>
                </a:moveTo>
                <a:lnTo>
                  <a:pt x="18008965" y="0"/>
                </a:lnTo>
                <a:lnTo>
                  <a:pt x="18008965" y="2753978"/>
                </a:lnTo>
                <a:lnTo>
                  <a:pt x="0" y="275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91" t="-23017" r="0" b="-225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8347" y="2140160"/>
            <a:ext cx="8225011" cy="7395480"/>
          </a:xfrm>
          <a:custGeom>
            <a:avLst/>
            <a:gdLst/>
            <a:ahLst/>
            <a:cxnLst/>
            <a:rect r="r" b="b" t="t" l="l"/>
            <a:pathLst>
              <a:path h="7395480" w="8225011">
                <a:moveTo>
                  <a:pt x="0" y="0"/>
                </a:moveTo>
                <a:lnTo>
                  <a:pt x="8225011" y="0"/>
                </a:lnTo>
                <a:lnTo>
                  <a:pt x="8225011" y="7395480"/>
                </a:lnTo>
                <a:lnTo>
                  <a:pt x="0" y="739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2933" y="923925"/>
            <a:ext cx="16440856" cy="7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What is the average salary per department?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0381" y="2223533"/>
            <a:ext cx="10439950" cy="7752798"/>
          </a:xfrm>
          <a:custGeom>
            <a:avLst/>
            <a:gdLst/>
            <a:ahLst/>
            <a:cxnLst/>
            <a:rect r="r" b="b" t="t" l="l"/>
            <a:pathLst>
              <a:path h="7752798" w="10439950">
                <a:moveTo>
                  <a:pt x="0" y="0"/>
                </a:moveTo>
                <a:lnTo>
                  <a:pt x="10439950" y="0"/>
                </a:lnTo>
                <a:lnTo>
                  <a:pt x="10439950" y="7752797"/>
                </a:lnTo>
                <a:lnTo>
                  <a:pt x="0" y="7752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2933" y="923925"/>
            <a:ext cx="16440856" cy="7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Who are the top 5 highest-paid employees?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6873" y="3244217"/>
            <a:ext cx="8962982" cy="6715077"/>
          </a:xfrm>
          <a:custGeom>
            <a:avLst/>
            <a:gdLst/>
            <a:ahLst/>
            <a:cxnLst/>
            <a:rect r="r" b="b" t="t" l="l"/>
            <a:pathLst>
              <a:path h="6715077" w="8962982">
                <a:moveTo>
                  <a:pt x="0" y="0"/>
                </a:moveTo>
                <a:lnTo>
                  <a:pt x="8962981" y="0"/>
                </a:lnTo>
                <a:lnTo>
                  <a:pt x="8962981" y="6715078"/>
                </a:lnTo>
                <a:lnTo>
                  <a:pt x="0" y="671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0082" y="599313"/>
            <a:ext cx="13133145" cy="105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899" spc="581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JOB ROLE AND DEPARTMENT ANALYSIS</a:t>
            </a:r>
          </a:p>
          <a:p>
            <a:pPr algn="l">
              <a:lnSpc>
                <a:spcPts val="397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95080" y="1724662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How many different job roles exist in each department?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6947" y="1736090"/>
            <a:ext cx="13104842" cy="8092240"/>
          </a:xfrm>
          <a:custGeom>
            <a:avLst/>
            <a:gdLst/>
            <a:ahLst/>
            <a:cxnLst/>
            <a:rect r="r" b="b" t="t" l="l"/>
            <a:pathLst>
              <a:path h="8092240" w="13104842">
                <a:moveTo>
                  <a:pt x="0" y="0"/>
                </a:moveTo>
                <a:lnTo>
                  <a:pt x="13104842" y="0"/>
                </a:lnTo>
                <a:lnTo>
                  <a:pt x="13104842" y="8092240"/>
                </a:lnTo>
                <a:lnTo>
                  <a:pt x="0" y="8092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6883" y="463798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What is the average salary range per department?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1871" y="923925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Which job roles offer the highest salary?</a:t>
            </a:r>
          </a:p>
          <a:p>
            <a:pPr algn="l">
              <a:lnSpc>
                <a:spcPts val="601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741871" y="2134569"/>
            <a:ext cx="9014513" cy="7583859"/>
          </a:xfrm>
          <a:custGeom>
            <a:avLst/>
            <a:gdLst/>
            <a:ahLst/>
            <a:cxnLst/>
            <a:rect r="r" b="b" t="t" l="l"/>
            <a:pathLst>
              <a:path h="7583859" w="9014513">
                <a:moveTo>
                  <a:pt x="0" y="0"/>
                </a:moveTo>
                <a:lnTo>
                  <a:pt x="9014513" y="0"/>
                </a:lnTo>
                <a:lnTo>
                  <a:pt x="9014513" y="7583858"/>
                </a:lnTo>
                <a:lnTo>
                  <a:pt x="0" y="7583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8122" y="2536827"/>
            <a:ext cx="10278067" cy="6410944"/>
          </a:xfrm>
          <a:custGeom>
            <a:avLst/>
            <a:gdLst/>
            <a:ahLst/>
            <a:cxnLst/>
            <a:rect r="r" b="b" t="t" l="l"/>
            <a:pathLst>
              <a:path h="6410944" w="10278067">
                <a:moveTo>
                  <a:pt x="0" y="0"/>
                </a:moveTo>
                <a:lnTo>
                  <a:pt x="10278067" y="0"/>
                </a:lnTo>
                <a:lnTo>
                  <a:pt x="10278067" y="6410944"/>
                </a:lnTo>
                <a:lnTo>
                  <a:pt x="0" y="641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0609" y="1425351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Which positions require the most qualifications?</a:t>
            </a:r>
          </a:p>
          <a:p>
            <a:pPr algn="l">
              <a:lnSpc>
                <a:spcPts val="60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540609" y="478947"/>
            <a:ext cx="12695011" cy="105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899" spc="581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QUALIFICATION AND SKILLS ANALYSIS</a:t>
            </a:r>
          </a:p>
          <a:p>
            <a:pPr algn="l">
              <a:lnSpc>
                <a:spcPts val="397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112" y="2111099"/>
            <a:ext cx="15005777" cy="7352831"/>
          </a:xfrm>
          <a:custGeom>
            <a:avLst/>
            <a:gdLst/>
            <a:ahLst/>
            <a:cxnLst/>
            <a:rect r="r" b="b" t="t" l="l"/>
            <a:pathLst>
              <a:path h="7352831" w="15005777">
                <a:moveTo>
                  <a:pt x="0" y="0"/>
                </a:moveTo>
                <a:lnTo>
                  <a:pt x="15005776" y="0"/>
                </a:lnTo>
                <a:lnTo>
                  <a:pt x="15005776" y="7352831"/>
                </a:lnTo>
                <a:lnTo>
                  <a:pt x="0" y="735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1544"/>
            <a:ext cx="16899821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Which employees have the highest number of qualifications?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7822" y="2920493"/>
            <a:ext cx="13820929" cy="6867542"/>
          </a:xfrm>
          <a:custGeom>
            <a:avLst/>
            <a:gdLst/>
            <a:ahLst/>
            <a:cxnLst/>
            <a:rect r="r" b="b" t="t" l="l"/>
            <a:pathLst>
              <a:path h="6867542" w="13820929">
                <a:moveTo>
                  <a:pt x="0" y="0"/>
                </a:moveTo>
                <a:lnTo>
                  <a:pt x="13820928" y="0"/>
                </a:lnTo>
                <a:lnTo>
                  <a:pt x="13820928" y="6867542"/>
                </a:lnTo>
                <a:lnTo>
                  <a:pt x="0" y="686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9052" y="599313"/>
            <a:ext cx="11645802" cy="105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899" spc="581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LEAVE AND ABSENCE PATTERNS</a:t>
            </a:r>
          </a:p>
          <a:p>
            <a:pPr algn="l">
              <a:lnSpc>
                <a:spcPts val="397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809704" y="1545717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Which year had the most employees taking leaves?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5685" y="3253715"/>
            <a:ext cx="14936631" cy="6385410"/>
          </a:xfrm>
          <a:custGeom>
            <a:avLst/>
            <a:gdLst/>
            <a:ahLst/>
            <a:cxnLst/>
            <a:rect r="r" b="b" t="t" l="l"/>
            <a:pathLst>
              <a:path h="6385410" w="14936631">
                <a:moveTo>
                  <a:pt x="0" y="0"/>
                </a:moveTo>
                <a:lnTo>
                  <a:pt x="14936630" y="0"/>
                </a:lnTo>
                <a:lnTo>
                  <a:pt x="14936630" y="6385410"/>
                </a:lnTo>
                <a:lnTo>
                  <a:pt x="0" y="638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365713"/>
            <a:ext cx="16946409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What is the average number of leave days taken by its employees per department?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0114" y="2176920"/>
            <a:ext cx="15447772" cy="8110080"/>
          </a:xfrm>
          <a:custGeom>
            <a:avLst/>
            <a:gdLst/>
            <a:ahLst/>
            <a:cxnLst/>
            <a:rect r="r" b="b" t="t" l="l"/>
            <a:pathLst>
              <a:path h="8110080" w="15447772">
                <a:moveTo>
                  <a:pt x="0" y="0"/>
                </a:moveTo>
                <a:lnTo>
                  <a:pt x="15447772" y="0"/>
                </a:lnTo>
                <a:lnTo>
                  <a:pt x="15447772" y="8110080"/>
                </a:lnTo>
                <a:lnTo>
                  <a:pt x="0" y="811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3890" y="923925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Which employees have taken the most leaves?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063" y="5500919"/>
            <a:ext cx="3154364" cy="3142894"/>
          </a:xfrm>
          <a:custGeom>
            <a:avLst/>
            <a:gdLst/>
            <a:ahLst/>
            <a:cxnLst/>
            <a:rect r="r" b="b" t="t" l="l"/>
            <a:pathLst>
              <a:path h="3142894" w="3154364">
                <a:moveTo>
                  <a:pt x="0" y="0"/>
                </a:moveTo>
                <a:lnTo>
                  <a:pt x="3154364" y="0"/>
                </a:lnTo>
                <a:lnTo>
                  <a:pt x="3154364" y="3142894"/>
                </a:lnTo>
                <a:lnTo>
                  <a:pt x="0" y="31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1323" y="3658401"/>
            <a:ext cx="16446677" cy="359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My Name is </a:t>
            </a:r>
            <a:r>
              <a:rPr lang="en-US" sz="3419" b="true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JYOTHI YADAVALLI</a:t>
            </a:r>
            <a:r>
              <a:rPr lang="en-US" sz="3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algn="l">
              <a:lnSpc>
                <a:spcPts val="4787"/>
              </a:lnSpc>
            </a:pPr>
          </a:p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I have completed my Masters Degree in </a:t>
            </a:r>
            <a:r>
              <a:rPr lang="en-US" sz="3419" b="true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BIOINFORMATICS </a:t>
            </a:r>
          </a:p>
          <a:p>
            <a:pPr algn="l">
              <a:lnSpc>
                <a:spcPts val="4787"/>
              </a:lnSpc>
            </a:pPr>
          </a:p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Linked In : </a:t>
            </a:r>
            <a:r>
              <a:rPr lang="en-US" sz="3419" u="sng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  <a:hlinkClick r:id="rId4" tooltip="https://www.linkedin.com/in/jyothi-yadavalli-202a4a315"/>
              </a:rPr>
              <a:t>https://www.linkedin.com/in/jyothi-yadavalli-202a4a315</a:t>
            </a:r>
          </a:p>
          <a:p>
            <a:pPr algn="l">
              <a:lnSpc>
                <a:spcPts val="47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047421" y="1669562"/>
            <a:ext cx="8115300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ABOUT ME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079" y="1535884"/>
            <a:ext cx="15587221" cy="8319679"/>
          </a:xfrm>
          <a:custGeom>
            <a:avLst/>
            <a:gdLst/>
            <a:ahLst/>
            <a:cxnLst/>
            <a:rect r="r" b="b" t="t" l="l"/>
            <a:pathLst>
              <a:path h="8319679" w="15587221">
                <a:moveTo>
                  <a:pt x="0" y="0"/>
                </a:moveTo>
                <a:lnTo>
                  <a:pt x="15587221" y="0"/>
                </a:lnTo>
                <a:lnTo>
                  <a:pt x="15587221" y="8319680"/>
                </a:lnTo>
                <a:lnTo>
                  <a:pt x="0" y="831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7399" y="216535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How do leave days correlate with payroll amounts?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0799" y="2443481"/>
            <a:ext cx="12450770" cy="7792205"/>
          </a:xfrm>
          <a:custGeom>
            <a:avLst/>
            <a:gdLst/>
            <a:ahLst/>
            <a:cxnLst/>
            <a:rect r="r" b="b" t="t" l="l"/>
            <a:pathLst>
              <a:path h="7792205" w="12450770">
                <a:moveTo>
                  <a:pt x="0" y="0"/>
                </a:moveTo>
                <a:lnTo>
                  <a:pt x="12450771" y="0"/>
                </a:lnTo>
                <a:lnTo>
                  <a:pt x="12450771" y="7792204"/>
                </a:lnTo>
                <a:lnTo>
                  <a:pt x="0" y="779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7144" y="1384052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     What is the average bonus given per department?</a:t>
            </a:r>
          </a:p>
          <a:p>
            <a:pPr algn="l">
              <a:lnSpc>
                <a:spcPts val="60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11909" y="437648"/>
            <a:ext cx="13409661" cy="105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899" spc="58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PAYROLL AND COMPENSATION ANALYSIS</a:t>
            </a:r>
          </a:p>
          <a:p>
            <a:pPr algn="l">
              <a:lnSpc>
                <a:spcPts val="3977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5910" y="1734188"/>
            <a:ext cx="11675916" cy="8093533"/>
          </a:xfrm>
          <a:custGeom>
            <a:avLst/>
            <a:gdLst/>
            <a:ahLst/>
            <a:cxnLst/>
            <a:rect r="r" b="b" t="t" l="l"/>
            <a:pathLst>
              <a:path h="8093533" w="11675916">
                <a:moveTo>
                  <a:pt x="0" y="0"/>
                </a:moveTo>
                <a:lnTo>
                  <a:pt x="11675916" y="0"/>
                </a:lnTo>
                <a:lnTo>
                  <a:pt x="11675916" y="8093533"/>
                </a:lnTo>
                <a:lnTo>
                  <a:pt x="0" y="8093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5164" y="525811"/>
            <a:ext cx="16440856" cy="151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  Which department receives the highest total bonuses?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0590" y="2536827"/>
            <a:ext cx="9797545" cy="7491398"/>
          </a:xfrm>
          <a:custGeom>
            <a:avLst/>
            <a:gdLst/>
            <a:ahLst/>
            <a:cxnLst/>
            <a:rect r="r" b="b" t="t" l="l"/>
            <a:pathLst>
              <a:path h="7491398" w="9797545">
                <a:moveTo>
                  <a:pt x="0" y="0"/>
                </a:moveTo>
                <a:lnTo>
                  <a:pt x="9797544" y="0"/>
                </a:lnTo>
                <a:lnTo>
                  <a:pt x="9797544" y="7491398"/>
                </a:lnTo>
                <a:lnTo>
                  <a:pt x="0" y="7491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7276"/>
            <a:ext cx="16899821" cy="228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What is the average value of total_amount after considering leave deductions?</a:t>
            </a:r>
          </a:p>
          <a:p>
            <a:pPr algn="l">
              <a:lnSpc>
                <a:spcPts val="601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040" y="2451102"/>
            <a:ext cx="17465921" cy="665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851" indent="-368926" lvl="1">
              <a:lnSpc>
                <a:spcPts val="4784"/>
              </a:lnSpc>
              <a:buFont typeface="Arial"/>
              <a:buChar char="•"/>
            </a:pPr>
            <a:r>
              <a:rPr lang="en-US" sz="3417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The SQL database created a centralized system to manage employee, salary, leave, and payroll data accurately.</a:t>
            </a:r>
          </a:p>
          <a:p>
            <a:pPr algn="l" marL="737851" indent="-368926" lvl="1">
              <a:lnSpc>
                <a:spcPts val="4784"/>
              </a:lnSpc>
              <a:buFont typeface="Arial"/>
              <a:buChar char="•"/>
            </a:pPr>
            <a:r>
              <a:rPr lang="en-US" sz="3417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Department analysis showed differences in employee count and salary distribution across various roles.</a:t>
            </a:r>
          </a:p>
          <a:p>
            <a:pPr algn="l" marL="737851" indent="-368926" lvl="1">
              <a:lnSpc>
                <a:spcPts val="4784"/>
              </a:lnSpc>
              <a:buFont typeface="Arial"/>
              <a:buChar char="•"/>
            </a:pPr>
            <a:r>
              <a:rPr lang="en-US" sz="3417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Payroll analysis helped understand total company salary expenses and identify the highest-paid roles.</a:t>
            </a:r>
          </a:p>
          <a:p>
            <a:pPr algn="l" marL="737851" indent="-368926" lvl="1">
              <a:lnSpc>
                <a:spcPts val="4784"/>
              </a:lnSpc>
              <a:buFont typeface="Arial"/>
              <a:buChar char="•"/>
            </a:pPr>
            <a:r>
              <a:rPr lang="en-US" sz="3417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Leave analysis showed how employee absences affect payroll calculations and overall costs.</a:t>
            </a:r>
          </a:p>
          <a:p>
            <a:pPr algn="l" marL="737851" indent="-368926" lvl="1">
              <a:lnSpc>
                <a:spcPts val="4784"/>
              </a:lnSpc>
              <a:buFont typeface="Arial"/>
              <a:buChar char="•"/>
            </a:pPr>
            <a:r>
              <a:rPr lang="en-US" sz="3417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Qualification analysis gave insight into employee skills and identified roles that require higher expertise.</a:t>
            </a:r>
          </a:p>
          <a:p>
            <a:pPr algn="l">
              <a:lnSpc>
                <a:spcPts val="478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086350" y="639518"/>
            <a:ext cx="8115300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FINAL INSIGHTS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45884"/>
            <a:ext cx="16659709" cy="577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3793" indent="-351896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Implement a centralized SQL system to manage employee data in a structured and organized manner.</a:t>
            </a:r>
          </a:p>
          <a:p>
            <a:pPr algn="l" marL="703793" indent="-351896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Utilize SQL queries and table relationships to extract meaningful workforce insights.</a:t>
            </a:r>
          </a:p>
          <a:p>
            <a:pPr algn="l" marL="703793" indent="-351896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Regularly review payroll and leave data to improve cost management and workforce planning.</a:t>
            </a:r>
          </a:p>
          <a:p>
            <a:pPr algn="l" marL="703793" indent="-351896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Generate automated employee reports to support quicker and more informed decisions.</a:t>
            </a:r>
          </a:p>
          <a:p>
            <a:pPr algn="l" marL="703793" indent="-351896" lvl="1">
              <a:lnSpc>
                <a:spcPts val="4563"/>
              </a:lnSpc>
              <a:buFont typeface="Arial"/>
              <a:buChar char="•"/>
            </a:pPr>
            <a:r>
              <a:rPr lang="en-US" sz="325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Maintain strong data consistency by designing the database with proper keys and constraints.</a:t>
            </a:r>
          </a:p>
          <a:p>
            <a:pPr algn="l">
              <a:lnSpc>
                <a:spcPts val="4563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346860" y="1104900"/>
            <a:ext cx="10251605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227" y="2451102"/>
            <a:ext cx="18012194" cy="680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492" indent="-381746" lvl="1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The Employee Management System successfully demonstrates the design and implementation of a structured relational database using SQL to manage workforce data efficiently.</a:t>
            </a:r>
          </a:p>
          <a:p>
            <a:pPr algn="l" marL="763492" indent="-381746" lvl="1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By integrating employee, department, salary, leave, and payroll information into a centralized system, the project ensures data consistency, integrity, and analytical clarity.</a:t>
            </a:r>
          </a:p>
          <a:p>
            <a:pPr algn="l" marL="763492" indent="-381746" lvl="1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Through SQL-driven analysis, meaningful workforce and compensation insights were generated, supporting informed HR decisions and strategic payroll management.</a:t>
            </a:r>
          </a:p>
          <a:p>
            <a:pPr algn="l" marL="763492" indent="-381746" lvl="1">
              <a:lnSpc>
                <a:spcPts val="4950"/>
              </a:lnSpc>
              <a:buFont typeface="Arial"/>
              <a:buChar char="•"/>
            </a:pPr>
            <a:r>
              <a:rPr lang="en-US" sz="353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Overall, the project highlights the practical application of SQL in solving real-world organizational challenges and enabling data-driven workforce planning.</a:t>
            </a:r>
          </a:p>
          <a:p>
            <a:pPr algn="l">
              <a:lnSpc>
                <a:spcPts val="478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465640" y="1104900"/>
            <a:ext cx="7853367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E3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867" y="4331132"/>
            <a:ext cx="4952133" cy="179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23"/>
              </a:lnSpc>
            </a:pPr>
            <a:r>
              <a:rPr lang="en-US" sz="12964" spc="1931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855522" y="1580728"/>
            <a:ext cx="8391884" cy="8086725"/>
          </a:xfrm>
          <a:custGeom>
            <a:avLst/>
            <a:gdLst/>
            <a:ahLst/>
            <a:cxnLst/>
            <a:rect r="r" b="b" t="t" l="l"/>
            <a:pathLst>
              <a:path h="8086725" w="8391884">
                <a:moveTo>
                  <a:pt x="0" y="0"/>
                </a:moveTo>
                <a:lnTo>
                  <a:pt x="8391884" y="0"/>
                </a:lnTo>
                <a:lnTo>
                  <a:pt x="8391884" y="8086725"/>
                </a:lnTo>
                <a:lnTo>
                  <a:pt x="0" y="808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E3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5953" y="2029884"/>
            <a:ext cx="8672047" cy="5504744"/>
          </a:xfrm>
          <a:custGeom>
            <a:avLst/>
            <a:gdLst/>
            <a:ahLst/>
            <a:cxnLst/>
            <a:rect r="r" b="b" t="t" l="l"/>
            <a:pathLst>
              <a:path h="5504744" w="8672047">
                <a:moveTo>
                  <a:pt x="0" y="0"/>
                </a:moveTo>
                <a:lnTo>
                  <a:pt x="8672047" y="0"/>
                </a:lnTo>
                <a:lnTo>
                  <a:pt x="8672047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0653" y="4359030"/>
            <a:ext cx="8115300" cy="164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sz="6132" spc="913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  <a:p>
            <a:pPr algn="l">
              <a:lnSpc>
                <a:spcPts val="625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3636" y="6355441"/>
            <a:ext cx="3154364" cy="3142894"/>
          </a:xfrm>
          <a:custGeom>
            <a:avLst/>
            <a:gdLst/>
            <a:ahLst/>
            <a:cxnLst/>
            <a:rect r="r" b="b" t="t" l="l"/>
            <a:pathLst>
              <a:path h="3142894" w="3154364">
                <a:moveTo>
                  <a:pt x="0" y="0"/>
                </a:moveTo>
                <a:lnTo>
                  <a:pt x="3154364" y="0"/>
                </a:lnTo>
                <a:lnTo>
                  <a:pt x="3154364" y="3142894"/>
                </a:lnTo>
                <a:lnTo>
                  <a:pt x="0" y="31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4328" y="2166261"/>
            <a:ext cx="12066808" cy="733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8"/>
              </a:lnSpc>
            </a:pP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•BUSINESS PROBLEM AND PROBLEM STATEMENT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•BUSINESS OBJECTIVE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•INTRODUCTION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•ER DIAGRAM AND RELATIONS</a:t>
            </a: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HIP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•EMPLOYEE INSIGHTS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•QUALIFICATION AND SKILLS ANALYSIS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•JOB ROLE AND DEPARTMENT ANALYSIS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•LEAVE AND ABSENCE PATTERNS</a:t>
            </a:r>
          </a:p>
          <a:p>
            <a:pPr algn="l">
              <a:lnSpc>
                <a:spcPts val="4808"/>
              </a:lnSpc>
            </a:pPr>
            <a:r>
              <a:rPr lang="en-US" sz="343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• PAYROLL AND COMPENSATION ANALYSIS</a:t>
            </a:r>
          </a:p>
          <a:p>
            <a:pPr algn="l">
              <a:lnSpc>
                <a:spcPts val="4808"/>
              </a:lnSpc>
            </a:pPr>
          </a:p>
          <a:p>
            <a:pPr algn="l">
              <a:lnSpc>
                <a:spcPts val="55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580082" y="1104900"/>
            <a:ext cx="8115300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02439">
            <a:off x="15045656" y="-91995"/>
            <a:ext cx="2778201" cy="4102919"/>
            <a:chOff x="0" y="0"/>
            <a:chExt cx="3704268" cy="547055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339" t="12051" r="0" b="712"/>
            <a:stretch>
              <a:fillRect/>
            </a:stretch>
          </p:blipFill>
          <p:spPr>
            <a:xfrm flipH="false" flipV="false">
              <a:off x="0" y="0"/>
              <a:ext cx="3704268" cy="547055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491627">
            <a:off x="16016774" y="3737393"/>
            <a:ext cx="2485052" cy="3101546"/>
            <a:chOff x="0" y="0"/>
            <a:chExt cx="3313402" cy="413539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8423" r="0" b="8423"/>
            <a:stretch>
              <a:fillRect/>
            </a:stretch>
          </p:blipFill>
          <p:spPr>
            <a:xfrm flipH="false" flipV="false">
              <a:off x="0" y="0"/>
              <a:ext cx="3313402" cy="413539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568354">
            <a:off x="15805204" y="6735353"/>
            <a:ext cx="2778201" cy="4102919"/>
            <a:chOff x="0" y="0"/>
            <a:chExt cx="3704268" cy="547055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8942" t="6641" r="38939" b="0"/>
            <a:stretch>
              <a:fillRect/>
            </a:stretch>
          </p:blipFill>
          <p:spPr>
            <a:xfrm flipH="false" flipV="false">
              <a:off x="0" y="0"/>
              <a:ext cx="3704268" cy="547055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3297714" y="325614"/>
            <a:ext cx="10972761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BUSINESS PROBLEM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281" y="1761203"/>
            <a:ext cx="14163619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 spc="47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Organizations struggle to manage employee data effectively when information is stored in unstructured or disconnected systems.</a:t>
            </a:r>
          </a:p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 spc="47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This makes it difficult to t</a:t>
            </a:r>
            <a:r>
              <a:rPr lang="en-US" sz="3199" spc="47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rack payroll expenses, analyze leave patterns, monitor salary distribution, and ensure data consistency for informed HR decision-making.</a:t>
            </a:r>
          </a:p>
          <a:p>
            <a:pPr algn="l">
              <a:lnSpc>
                <a:spcPts val="37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35707" y="7172275"/>
            <a:ext cx="13734768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1" indent="-345435" lvl="1">
              <a:lnSpc>
                <a:spcPts val="3839"/>
              </a:lnSpc>
              <a:buFont typeface="Arial"/>
              <a:buChar char="•"/>
            </a:pPr>
            <a:r>
              <a:rPr lang="en-US" sz="3199" spc="476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overcome these issue, a structured relational database was developed using SQL to manage employee, department, salary, leave, and payroll data. The system enables analysis of key HR metrics and supports data-driven workforce and payroll management.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145314" y="5680149"/>
            <a:ext cx="11277561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73487">
            <a:off x="15278205" y="2375640"/>
            <a:ext cx="3419981" cy="2332284"/>
            <a:chOff x="0" y="0"/>
            <a:chExt cx="4559975" cy="31097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056" r="13050" b="0"/>
            <a:stretch>
              <a:fillRect/>
            </a:stretch>
          </p:blipFill>
          <p:spPr>
            <a:xfrm flipH="false" flipV="false">
              <a:off x="0" y="0"/>
              <a:ext cx="4559975" cy="310971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531040">
            <a:off x="15549310" y="4526694"/>
            <a:ext cx="3419981" cy="2332284"/>
            <a:chOff x="0" y="0"/>
            <a:chExt cx="4559975" cy="310971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9406" r="0" b="15158"/>
            <a:stretch>
              <a:fillRect/>
            </a:stretch>
          </p:blipFill>
          <p:spPr>
            <a:xfrm flipH="false" flipV="false">
              <a:off x="0" y="0"/>
              <a:ext cx="4559975" cy="310971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92478">
            <a:off x="15421006" y="159740"/>
            <a:ext cx="3362783" cy="2332284"/>
            <a:chOff x="0" y="0"/>
            <a:chExt cx="4483711" cy="310971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9108" r="0" b="34683"/>
            <a:stretch>
              <a:fillRect/>
            </a:stretch>
          </p:blipFill>
          <p:spPr>
            <a:xfrm flipH="false" flipV="false">
              <a:off x="0" y="0"/>
              <a:ext cx="4483711" cy="3109712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5699087" y="6823650"/>
            <a:ext cx="2542043" cy="3026242"/>
          </a:xfrm>
          <a:custGeom>
            <a:avLst/>
            <a:gdLst/>
            <a:ahLst/>
            <a:cxnLst/>
            <a:rect r="r" b="b" t="t" l="l"/>
            <a:pathLst>
              <a:path h="3026242" w="2542043">
                <a:moveTo>
                  <a:pt x="0" y="0"/>
                </a:moveTo>
                <a:lnTo>
                  <a:pt x="2542043" y="0"/>
                </a:lnTo>
                <a:lnTo>
                  <a:pt x="2542043" y="3026242"/>
                </a:lnTo>
                <a:lnTo>
                  <a:pt x="0" y="3026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6112" y="2111377"/>
            <a:ext cx="13835523" cy="706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933" indent="-333467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This project focuses on designing and analyzing an Employee Management System using SQL to efficiently manage organizational data related to employees, departments, salaries, qualifications, leaves, and payroll.</a:t>
            </a:r>
          </a:p>
          <a:p>
            <a:pPr algn="l" marL="666933" indent="-333467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A structured relational database was developed with multiple interconnected tables linked through primary and foreign keys to ensure data integrity and consistency.</a:t>
            </a:r>
          </a:p>
          <a:p>
            <a:pPr algn="l" marL="666933" indent="-333467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SQL queries were executed to analyze key workforce metrics such as total employees, department-wise salary distribution, payroll expenditure, leave patterns, and compensation trends.</a:t>
            </a:r>
          </a:p>
          <a:p>
            <a:pPr algn="l" marL="666933" indent="-333467" lvl="1">
              <a:lnSpc>
                <a:spcPts val="4324"/>
              </a:lnSpc>
              <a:buFont typeface="Arial"/>
              <a:buChar char="•"/>
            </a:pPr>
            <a:r>
              <a:rPr lang="en-US" sz="308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The project aims to generate meaningful </a:t>
            </a:r>
            <a:r>
              <a:rPr lang="en-US" sz="308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HR insights and support data-driven workforce planning and payroll management.</a:t>
            </a:r>
          </a:p>
          <a:p>
            <a:pPr algn="l">
              <a:lnSpc>
                <a:spcPts val="4324"/>
              </a:lnSpc>
            </a:pPr>
          </a:p>
          <a:p>
            <a:pPr algn="l">
              <a:lnSpc>
                <a:spcPts val="432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437916" y="936699"/>
            <a:ext cx="11907709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3636" y="768183"/>
            <a:ext cx="3154364" cy="3142894"/>
          </a:xfrm>
          <a:custGeom>
            <a:avLst/>
            <a:gdLst/>
            <a:ahLst/>
            <a:cxnLst/>
            <a:rect r="r" b="b" t="t" l="l"/>
            <a:pathLst>
              <a:path h="3142894" w="3154364">
                <a:moveTo>
                  <a:pt x="0" y="0"/>
                </a:moveTo>
                <a:lnTo>
                  <a:pt x="3154364" y="0"/>
                </a:lnTo>
                <a:lnTo>
                  <a:pt x="3154364" y="3142894"/>
                </a:lnTo>
                <a:lnTo>
                  <a:pt x="0" y="314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1798" y="2441577"/>
            <a:ext cx="15210320" cy="659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8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The main goals of this SQL project are:</a:t>
            </a:r>
          </a:p>
          <a:p>
            <a:pPr algn="l">
              <a:lnSpc>
                <a:spcPts val="4037"/>
              </a:lnSpc>
            </a:pP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design and implement a relational database for managing employee records.</a:t>
            </a: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establish relationships between multiple tables using primary and foreign keys.</a:t>
            </a: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maintain referential integrity using constraints such as CASCADE and SET NULL.</a:t>
            </a: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retrieve and manipulate employee data using SQL queries.</a:t>
            </a: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perform workforce analytics such as salary distribution, leave trends, and payroll analysis.</a:t>
            </a:r>
          </a:p>
          <a:p>
            <a:pPr algn="l" marL="665863" indent="-332932" lvl="1">
              <a:lnSpc>
                <a:spcPts val="4317"/>
              </a:lnSpc>
              <a:buFont typeface="Arial"/>
              <a:buChar char="•"/>
            </a:pPr>
            <a:r>
              <a:rPr lang="en-US" sz="3084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To practice advanced SQL concepts including joins, aggregations, filtering, and sorting.</a:t>
            </a:r>
          </a:p>
          <a:p>
            <a:pPr algn="l">
              <a:lnSpc>
                <a:spcPts val="403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086350" y="1104900"/>
            <a:ext cx="8115300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OBJECTIVE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768" y="1901636"/>
            <a:ext cx="13470465" cy="8385364"/>
          </a:xfrm>
          <a:custGeom>
            <a:avLst/>
            <a:gdLst/>
            <a:ahLst/>
            <a:cxnLst/>
            <a:rect r="r" b="b" t="t" l="l"/>
            <a:pathLst>
              <a:path h="8385364" w="13470465">
                <a:moveTo>
                  <a:pt x="0" y="0"/>
                </a:moveTo>
                <a:lnTo>
                  <a:pt x="13470464" y="0"/>
                </a:lnTo>
                <a:lnTo>
                  <a:pt x="13470464" y="8385364"/>
                </a:lnTo>
                <a:lnTo>
                  <a:pt x="0" y="838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97604" y="639518"/>
            <a:ext cx="8115300" cy="8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b="true" sz="6132" spc="913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ER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17001083" cy="176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b="true" sz="6525" spc="972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RELATIONSHIP BETWEEN THE        </a:t>
            </a:r>
          </a:p>
          <a:p>
            <a:pPr algn="l">
              <a:lnSpc>
                <a:spcPts val="6656"/>
              </a:lnSpc>
            </a:pPr>
            <a:r>
              <a:rPr lang="en-US" sz="6525" spc="972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en-US" b="true" sz="6525" spc="972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TABLES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16967" y="3980930"/>
            <a:ext cx="13891324" cy="4828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e-to-Many from JobDepartment to Employee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JobDepartment to SalaryBonus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Employee to Qualification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Employee to Leaves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Employee to Payroll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SalaryBonus to Payroll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JobDepartment to Payroll</a:t>
            </a:r>
          </a:p>
          <a:p>
            <a:pPr algn="l" marL="761914" indent="-380957" lvl="1">
              <a:lnSpc>
                <a:spcPts val="4234"/>
              </a:lnSpc>
              <a:buFont typeface="Arial"/>
              <a:buChar char="•"/>
            </a:pPr>
            <a:r>
              <a:rPr lang="en-US" sz="3529" spc="525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One-to-Many from Leaves to Payroll</a:t>
            </a:r>
          </a:p>
          <a:p>
            <a:pPr algn="l">
              <a:lnSpc>
                <a:spcPts val="423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7602" y="2318395"/>
            <a:ext cx="7367754" cy="7622330"/>
          </a:xfrm>
          <a:custGeom>
            <a:avLst/>
            <a:gdLst/>
            <a:ahLst/>
            <a:cxnLst/>
            <a:rect r="r" b="b" t="t" l="l"/>
            <a:pathLst>
              <a:path h="7622330" w="7367754">
                <a:moveTo>
                  <a:pt x="0" y="0"/>
                </a:moveTo>
                <a:lnTo>
                  <a:pt x="7367754" y="0"/>
                </a:lnTo>
                <a:lnTo>
                  <a:pt x="7367754" y="7622331"/>
                </a:lnTo>
                <a:lnTo>
                  <a:pt x="0" y="7622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2126" y="1560840"/>
            <a:ext cx="17055874" cy="75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49"/>
                </a:solidFill>
                <a:latin typeface="Arial"/>
                <a:ea typeface="Arial"/>
                <a:cs typeface="Arial"/>
                <a:sym typeface="Arial"/>
              </a:rPr>
              <a:t> Which departments have the highest number of employees?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6350" y="471688"/>
            <a:ext cx="8115300" cy="119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b="true" sz="4599" spc="685">
                <a:solidFill>
                  <a:srgbClr val="1E1E49"/>
                </a:solidFill>
                <a:latin typeface="Arial Bold"/>
                <a:ea typeface="Arial Bold"/>
                <a:cs typeface="Arial Bold"/>
                <a:sym typeface="Arial Bold"/>
              </a:rPr>
              <a:t>CUSTOMER INSIGHTS</a:t>
            </a:r>
          </a:p>
          <a:p>
            <a:pPr algn="l">
              <a:lnSpc>
                <a:spcPts val="438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DAHA_liNUUs</dc:identifier>
  <dcterms:modified xsi:type="dcterms:W3CDTF">2011-08-01T06:04:30Z</dcterms:modified>
  <cp:revision>1</cp:revision>
  <dc:title>Teal Blue Textured Illustration New Employee Onboarding Presentation</dc:title>
</cp:coreProperties>
</file>